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58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2DF1D42A-4413-4435-9A25-0BEDD171654A}" type="datetimeFigureOut">
              <a:rPr lang="it-IT"/>
              <a:pPr>
                <a:defRPr/>
              </a:pPr>
              <a:t>14/05/2013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E5B19D1-D204-4C58-96EA-7077FD8049EF}"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451886F-F9D7-48DE-ABEA-C05C309DD3DA}" type="datetimeFigureOut">
              <a:rPr lang="it-IT"/>
              <a:pPr>
                <a:defRPr/>
              </a:pPr>
              <a:t>14/05/2013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7669673-C9AD-417D-ADAB-CF0AA3C4C5F5}"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B5620BC1-A615-495C-88F6-E48176DC481C}" type="datetimeFigureOut">
              <a:rPr lang="it-IT"/>
              <a:pPr>
                <a:defRPr/>
              </a:pPr>
              <a:t>14/05/2013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61785A23-8DFF-4B8F-B121-E314BB7831D6}"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F110501-7CEE-4B6C-AB72-E6576EE3A3F9}" type="datetimeFigureOut">
              <a:rPr lang="it-IT"/>
              <a:pPr>
                <a:defRPr/>
              </a:pPr>
              <a:t>14/05/2013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4E80E7B-D6A1-4580-8F1B-CC6F55314CC7}"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2D21A253-9A80-4225-A674-418E8D55DAE2}" type="datetimeFigureOut">
              <a:rPr lang="it-IT"/>
              <a:pPr>
                <a:defRPr/>
              </a:pPr>
              <a:t>14/05/2013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3711D8C-427A-4DBF-85D1-1EF9907EB8C9}"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ABE900B7-7EAE-491A-A303-995217F6E403}" type="datetimeFigureOut">
              <a:rPr lang="it-IT"/>
              <a:pPr>
                <a:defRPr/>
              </a:pPr>
              <a:t>14/05/2013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4C31A28F-EFE8-4E34-AD56-6B4805F441C1}"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DDE106AE-23A6-44CF-9C62-8FC6D8FD31B3}" type="datetimeFigureOut">
              <a:rPr lang="it-IT"/>
              <a:pPr>
                <a:defRPr/>
              </a:pPr>
              <a:t>14/05/2013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8582B3C4-1F6E-4C3E-A54D-BEF92590C3FB}"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23FD3294-054D-4062-8B07-0EC474CBA0D2}" type="datetimeFigureOut">
              <a:rPr lang="it-IT"/>
              <a:pPr>
                <a:defRPr/>
              </a:pPr>
              <a:t>14/05/2013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5AA982EB-5062-48CD-8CC8-97139D2BFA3D}"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863B58DA-5008-4CAE-B742-C59ACD1F662B}" type="datetimeFigureOut">
              <a:rPr lang="it-IT"/>
              <a:pPr>
                <a:defRPr/>
              </a:pPr>
              <a:t>14/05/2013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A170B2F1-1DA1-407E-ABAE-8F615844EA3A}"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40F2BE47-C677-4DE0-8CF4-A2E736ED7E2A}" type="datetimeFigureOut">
              <a:rPr lang="it-IT"/>
              <a:pPr>
                <a:defRPr/>
              </a:pPr>
              <a:t>14/05/2013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132ECD51-9458-4C34-8DF4-E67E3A397CDD}"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DB8D500-8A8D-4D90-9851-9932569ACDFD}" type="datetimeFigureOut">
              <a:rPr lang="it-IT"/>
              <a:pPr>
                <a:defRPr/>
              </a:pPr>
              <a:t>14/05/2013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419678E-DE38-42BD-80B1-9EC79408A560}"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CBD9E1E-E72E-4B0D-BFB6-404AB07596A9}" type="datetimeFigureOut">
              <a:rPr lang="it-IT"/>
              <a:pPr>
                <a:defRPr/>
              </a:pPr>
              <a:t>14/05/2013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7F28D5D-F0F4-436C-BD82-936B797AEA8D}" type="slidenum">
              <a:rPr lang="it-IT"/>
              <a:pPr>
                <a:defRPr/>
              </a:pPr>
              <a:t>‹#›</a:t>
            </a:fld>
            <a:endParaRPr lang="it-IT"/>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07950" y="115888"/>
            <a:ext cx="8928100" cy="3241675"/>
          </a:xfrm>
        </p:spPr>
        <p:txBody>
          <a:bodyPr>
            <a:normAutofit/>
          </a:bodyPr>
          <a:lstStyle/>
          <a:p>
            <a:pPr eaLnBrk="1" hangingPunct="1"/>
            <a:r>
              <a:rPr lang="it-IT" smtClean="0"/>
              <a:t>Pedofilia:</a:t>
            </a:r>
            <a:r>
              <a:rPr lang="it-IT" sz="2000" smtClean="0"/>
              <a:t> Nel “DSM” (Manuale Diagnostico e Statistico dei Disturbi Mentali) ossia il testo di riferimento per psicologi e psichiatri in cui sono classificate, indicate e spiegare tutte le malattie mentali, la pedofilia rientra nella categoria dei </a:t>
            </a:r>
            <a:r>
              <a:rPr lang="it-IT" sz="2000" b="1" smtClean="0"/>
              <a:t>disturbi sessuali e dell’identità di genere</a:t>
            </a:r>
            <a:r>
              <a:rPr lang="it-IT" sz="2000" smtClean="0"/>
              <a:t>, in particolare nel paragrafo delle </a:t>
            </a:r>
            <a:r>
              <a:rPr lang="it-IT" sz="2000" b="1" u="sng" smtClean="0"/>
              <a:t>Parafilie</a:t>
            </a:r>
            <a:r>
              <a:rPr lang="it-IT" sz="2000" b="1" smtClean="0"/>
              <a:t> </a:t>
            </a:r>
            <a:r>
              <a:rPr lang="it-IT" sz="2000" smtClean="0"/>
              <a:t>ed </a:t>
            </a:r>
            <a:r>
              <a:rPr lang="it-IT" sz="2000" b="1" smtClean="0">
                <a:solidFill>
                  <a:srgbClr val="FF0000"/>
                </a:solidFill>
              </a:rPr>
              <a:t>indica l’attività sessuale con bambini prepuberi, generalmente di 13 anni o più piccoli. </a:t>
            </a:r>
          </a:p>
        </p:txBody>
      </p:sp>
      <p:sp>
        <p:nvSpPr>
          <p:cNvPr id="13314" name="Segnaposto contenuto 4"/>
          <p:cNvSpPr>
            <a:spLocks noGrp="1"/>
          </p:cNvSpPr>
          <p:nvPr>
            <p:ph sz="half" idx="1"/>
          </p:nvPr>
        </p:nvSpPr>
        <p:spPr>
          <a:xfrm>
            <a:off x="457200" y="3573463"/>
            <a:ext cx="8362950" cy="2552700"/>
          </a:xfrm>
        </p:spPr>
        <p:txBody>
          <a:bodyPr/>
          <a:lstStyle/>
          <a:p>
            <a:pPr eaLnBrk="1" hangingPunct="1"/>
            <a:r>
              <a:rPr lang="it-IT" smtClean="0"/>
              <a:t>Statisticamente la pedofilia insorge nell’adolescenza, è solitamente cronica ed occorre che il sintomo persista in modo continuativo per almeno 6 mesi per considerarla tale.</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normAutofit fontScale="90000"/>
          </a:bodyPr>
          <a:lstStyle/>
          <a:p>
            <a:pPr eaLnBrk="1" fontAlgn="auto" hangingPunct="1">
              <a:spcAft>
                <a:spcPts val="0"/>
              </a:spcAft>
              <a:defRPr/>
            </a:pPr>
            <a:r>
              <a:rPr lang="it-IT" dirty="0" smtClean="0"/>
              <a:t>Quando parliamo di internet e pedofilia parliamo di </a:t>
            </a:r>
            <a:r>
              <a:rPr lang="it-IT" dirty="0" err="1" smtClean="0"/>
              <a:t>cyberpedofilia</a:t>
            </a:r>
            <a:endParaRPr lang="it-IT" dirty="0"/>
          </a:p>
        </p:txBody>
      </p:sp>
      <p:sp>
        <p:nvSpPr>
          <p:cNvPr id="3" name="Segnaposto contenuto 2"/>
          <p:cNvSpPr>
            <a:spLocks noGrp="1"/>
          </p:cNvSpPr>
          <p:nvPr>
            <p:ph idx="1"/>
          </p:nvPr>
        </p:nvSpPr>
        <p:spPr>
          <a:xfrm>
            <a:off x="457200" y="1773238"/>
            <a:ext cx="8229600" cy="4352925"/>
          </a:xfrm>
        </p:spPr>
        <p:txBody>
          <a:bodyPr rtlCol="0">
            <a:normAutofit fontScale="70000" lnSpcReduction="20000"/>
          </a:bodyPr>
          <a:lstStyle/>
          <a:p>
            <a:pPr eaLnBrk="1" fontAlgn="auto" hangingPunct="1">
              <a:spcAft>
                <a:spcPts val="0"/>
              </a:spcAft>
              <a:buFont typeface="Arial" pitchFamily="34" charset="0"/>
              <a:buChar char="•"/>
              <a:defRPr/>
            </a:pPr>
            <a:r>
              <a:rPr lang="it-IT" dirty="0" smtClean="0"/>
              <a:t>Quello che fa il </a:t>
            </a:r>
            <a:r>
              <a:rPr lang="it-IT" b="1" dirty="0" smtClean="0">
                <a:solidFill>
                  <a:srgbClr val="FF0000"/>
                </a:solidFill>
              </a:rPr>
              <a:t>pedofilo on-line </a:t>
            </a:r>
            <a:r>
              <a:rPr lang="it-IT" dirty="0" smtClean="0"/>
              <a:t>è introdursi nella solitudine del bambino, alimentare le sue lamentele sulla vita familiare, agire in modo da distanziare il minore dai genitori e portarlo dalla sua parte, cercando di diventare il miglior amico e il più grande confidente del bambino ignaro della vera identità del suo interlocutore. </a:t>
            </a:r>
          </a:p>
          <a:p>
            <a:pPr eaLnBrk="1" fontAlgn="auto" hangingPunct="1">
              <a:spcAft>
                <a:spcPts val="0"/>
              </a:spcAft>
              <a:buFont typeface="Arial" pitchFamily="34" charset="0"/>
              <a:buChar char="•"/>
              <a:defRPr/>
            </a:pPr>
            <a:r>
              <a:rPr lang="it-IT" b="1" dirty="0" smtClean="0">
                <a:solidFill>
                  <a:srgbClr val="FF0000"/>
                </a:solidFill>
              </a:rPr>
              <a:t>Il </a:t>
            </a:r>
            <a:r>
              <a:rPr lang="it-IT" b="1" dirty="0" err="1" smtClean="0">
                <a:solidFill>
                  <a:srgbClr val="FF0000"/>
                </a:solidFill>
              </a:rPr>
              <a:t>cyberpedofilo</a:t>
            </a:r>
            <a:r>
              <a:rPr lang="it-IT" b="1" dirty="0" smtClean="0">
                <a:solidFill>
                  <a:srgbClr val="FF0000"/>
                </a:solidFill>
              </a:rPr>
              <a:t> </a:t>
            </a:r>
            <a:r>
              <a:rPr lang="it-IT" dirty="0" smtClean="0"/>
              <a:t>inizia fin da subito a creare un </a:t>
            </a:r>
            <a:r>
              <a:rPr lang="it-IT" u="sng" dirty="0" smtClean="0"/>
              <a:t>clima di fiducia e amicizia con la sua vittima </a:t>
            </a:r>
            <a:r>
              <a:rPr lang="it-IT" dirty="0" smtClean="0"/>
              <a:t>fingendosi coetaneo del bambino, si assicura più e più volte che il bambino sia solo o comunque che non sia controllato da persone adulte e, se inizialmente le chiacchierate sono su temi molto leggeri come videogiochi, amici, scuola, in seguito vengono introdotti argomenti a tema sessuale, inviando a volte fotografie pedopornografiche per convincere il minore che tali comportamenti sono normali e che anche gli altri bambini sono sessualmente attivi.</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23850" y="115888"/>
            <a:ext cx="8362950" cy="1441450"/>
          </a:xfrm>
        </p:spPr>
        <p:txBody>
          <a:bodyPr rtlCol="0">
            <a:normAutofit fontScale="90000"/>
          </a:bodyPr>
          <a:lstStyle/>
          <a:p>
            <a:pPr eaLnBrk="1" fontAlgn="auto" hangingPunct="1">
              <a:spcAft>
                <a:spcPts val="0"/>
              </a:spcAft>
              <a:defRPr/>
            </a:pPr>
            <a:r>
              <a:rPr lang="it-IT" sz="2200" dirty="0"/>
              <a:t>L</a:t>
            </a:r>
            <a:r>
              <a:rPr lang="it-IT" sz="2200" dirty="0" smtClean="0"/>
              <a:t>a </a:t>
            </a:r>
            <a:r>
              <a:rPr lang="it-IT" sz="3600" b="1" dirty="0" err="1" smtClean="0">
                <a:solidFill>
                  <a:srgbClr val="FF0000"/>
                </a:solidFill>
              </a:rPr>
              <a:t>pedopornografia</a:t>
            </a:r>
            <a:r>
              <a:rPr lang="it-IT" sz="2200" dirty="0" smtClean="0"/>
              <a:t> può descriversi come la rappresentazione, attraverso filmati e foto che vengono fatti e prodotti per essere distribuiti e venduti, di atteggiamenti sessuali tra adulti e soggetti in età </a:t>
            </a:r>
            <a:r>
              <a:rPr lang="it-IT" sz="2200" dirty="0" err="1" smtClean="0"/>
              <a:t>pre</a:t>
            </a:r>
            <a:r>
              <a:rPr lang="it-IT" sz="2200" dirty="0" smtClean="0"/>
              <a:t>-puberale</a:t>
            </a:r>
            <a:endParaRPr lang="it-IT" dirty="0"/>
          </a:p>
        </p:txBody>
      </p:sp>
      <p:sp>
        <p:nvSpPr>
          <p:cNvPr id="23554" name="Segnaposto contenuto 4"/>
          <p:cNvSpPr>
            <a:spLocks noGrp="1"/>
          </p:cNvSpPr>
          <p:nvPr>
            <p:ph sz="half" idx="1"/>
          </p:nvPr>
        </p:nvSpPr>
        <p:spPr>
          <a:xfrm>
            <a:off x="457200" y="1700213"/>
            <a:ext cx="4038600" cy="4897437"/>
          </a:xfrm>
        </p:spPr>
        <p:txBody>
          <a:bodyPr/>
          <a:lstStyle/>
          <a:p>
            <a:pPr eaLnBrk="1" hangingPunct="1"/>
            <a:r>
              <a:rPr lang="it-IT" sz="2000" smtClean="0"/>
              <a:t>L'attività dei pedopornografi consiste nel girare le scene erotiche dei film hard utilizzando i bambini come attori. La pornografia infantile o, come spesso è chiamata nel giro la </a:t>
            </a:r>
            <a:r>
              <a:rPr lang="it-IT" sz="2000" b="1" smtClean="0">
                <a:solidFill>
                  <a:srgbClr val="FF0000"/>
                </a:solidFill>
              </a:rPr>
              <a:t>kiddie</a:t>
            </a:r>
            <a:r>
              <a:rPr lang="it-IT" sz="2000" smtClean="0"/>
              <a:t> o </a:t>
            </a:r>
            <a:r>
              <a:rPr lang="it-IT" sz="2000" b="1" smtClean="0">
                <a:solidFill>
                  <a:srgbClr val="FF0000"/>
                </a:solidFill>
              </a:rPr>
              <a:t>chicken porn</a:t>
            </a:r>
            <a:r>
              <a:rPr lang="it-IT" sz="2000" smtClean="0"/>
              <a:t>, ha potuto diffondersi in modo clandestino ma massiccio in questi anni, soprattutto, per la scarsa attenzione al fenomeno dimostrata dalla società nel suo insieme. Le stime ufficiali parlano di </a:t>
            </a:r>
            <a:r>
              <a:rPr lang="it-IT" sz="2000" b="1" smtClean="0">
                <a:solidFill>
                  <a:srgbClr val="FF0000"/>
                </a:solidFill>
              </a:rPr>
              <a:t>250 milioni di copie di video venduti in tutto il mondo</a:t>
            </a:r>
            <a:r>
              <a:rPr lang="it-IT" sz="2000" smtClean="0"/>
              <a:t>, di cui 20 milioni solo in America. </a:t>
            </a:r>
          </a:p>
        </p:txBody>
      </p:sp>
      <p:sp>
        <p:nvSpPr>
          <p:cNvPr id="23555" name="Segnaposto contenuto 5"/>
          <p:cNvSpPr>
            <a:spLocks noGrp="1"/>
          </p:cNvSpPr>
          <p:nvPr>
            <p:ph sz="half" idx="2"/>
          </p:nvPr>
        </p:nvSpPr>
        <p:spPr>
          <a:xfrm>
            <a:off x="4648200" y="1700213"/>
            <a:ext cx="4038600" cy="5041900"/>
          </a:xfrm>
        </p:spPr>
        <p:txBody>
          <a:bodyPr/>
          <a:lstStyle/>
          <a:p>
            <a:pPr eaLnBrk="1" hangingPunct="1"/>
            <a:r>
              <a:rPr lang="it-IT" sz="1800" smtClean="0"/>
              <a:t>Tutt'oggi, la produzione commerciale e la distribuzione di materiale pornografico infantile </a:t>
            </a:r>
            <a:r>
              <a:rPr lang="it-IT" sz="1800" u="sng" smtClean="0"/>
              <a:t>avviene senza nessun intervento legale</a:t>
            </a:r>
            <a:r>
              <a:rPr lang="it-IT" sz="1800" smtClean="0"/>
              <a:t> negli </a:t>
            </a:r>
            <a:r>
              <a:rPr lang="it-IT" sz="1800" b="1" smtClean="0"/>
              <a:t>Stati Uniti, in Danimarca, in Svezia e in Olanda. </a:t>
            </a:r>
            <a:r>
              <a:rPr lang="it-IT" sz="1800" smtClean="0"/>
              <a:t>Negli Usa le stime parlano di </a:t>
            </a:r>
            <a:r>
              <a:rPr lang="it-IT" sz="1800" b="1" smtClean="0">
                <a:solidFill>
                  <a:srgbClr val="FF0000"/>
                </a:solidFill>
              </a:rPr>
              <a:t>circa 600.000 bambini coinvolti nel mercato della pornografia. </a:t>
            </a:r>
            <a:r>
              <a:rPr lang="it-IT" sz="1800" smtClean="0"/>
              <a:t>In particolare, i film pornografici più ricercati sono quelli in cui il minore viene violentato, torturato ed ucciso. In questi casi, il prezzo di una cassetta può aggirarsi attorno agli 80 milioni. Il nome di questi film è </a:t>
            </a:r>
            <a:r>
              <a:rPr lang="it-IT" sz="1800" b="1" smtClean="0">
                <a:solidFill>
                  <a:srgbClr val="FF0000"/>
                </a:solidFill>
              </a:rPr>
              <a:t>snuff </a:t>
            </a:r>
            <a:r>
              <a:rPr lang="it-IT" sz="1800" smtClean="0"/>
              <a:t>e terminano, appunto, con la morte del minore usato come attore. Il fatto sconvolgente è che non si tratta di una finzione, ma di una morte vera.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4"/>
          <p:cNvSpPr>
            <a:spLocks noGrp="1"/>
          </p:cNvSpPr>
          <p:nvPr>
            <p:ph type="title"/>
          </p:nvPr>
        </p:nvSpPr>
        <p:spPr>
          <a:xfrm>
            <a:off x="179388" y="404813"/>
            <a:ext cx="3286125" cy="576262"/>
          </a:xfrm>
        </p:spPr>
        <p:txBody>
          <a:bodyPr/>
          <a:lstStyle/>
          <a:p>
            <a:pPr eaLnBrk="1" hangingPunct="1"/>
            <a:r>
              <a:rPr lang="it-IT" sz="3200" smtClean="0"/>
              <a:t>Le vittime di abusi </a:t>
            </a:r>
          </a:p>
        </p:txBody>
      </p:sp>
      <p:pic>
        <p:nvPicPr>
          <p:cNvPr id="24578" name="Segnaposto contenuto 7"/>
          <p:cNvPicPr>
            <a:picLocks noGrp="1" noChangeAspect="1"/>
          </p:cNvPicPr>
          <p:nvPr>
            <p:ph idx="1"/>
          </p:nvPr>
        </p:nvPicPr>
        <p:blipFill>
          <a:blip r:embed="rId2"/>
          <a:srcRect/>
          <a:stretch>
            <a:fillRect/>
          </a:stretch>
        </p:blipFill>
        <p:spPr>
          <a:xfrm>
            <a:off x="3575050" y="1231900"/>
            <a:ext cx="5111750" cy="3935413"/>
          </a:xfrm>
        </p:spPr>
      </p:pic>
      <p:sp>
        <p:nvSpPr>
          <p:cNvPr id="24579" name="Segnaposto testo 6"/>
          <p:cNvSpPr>
            <a:spLocks noGrp="1"/>
          </p:cNvSpPr>
          <p:nvPr>
            <p:ph type="body" sz="half" idx="2"/>
          </p:nvPr>
        </p:nvSpPr>
        <p:spPr>
          <a:xfrm>
            <a:off x="107950" y="1052513"/>
            <a:ext cx="3357563" cy="5113337"/>
          </a:xfrm>
        </p:spPr>
        <p:txBody>
          <a:bodyPr/>
          <a:lstStyle/>
          <a:p>
            <a:pPr eaLnBrk="1" hangingPunct="1"/>
            <a:r>
              <a:rPr lang="it-IT" sz="1800" smtClean="0"/>
              <a:t>possono avere </a:t>
            </a:r>
            <a:r>
              <a:rPr lang="it-IT" sz="1800" b="1" smtClean="0"/>
              <a:t>la vita distrutta e condizionata in modo indelebile</a:t>
            </a:r>
            <a:r>
              <a:rPr lang="it-IT" sz="1800" smtClean="0"/>
              <a:t>, in particolare quando non viene mai riconosciuto loro che sono state vittime di un abuso e che sono loro ad essere nel giusto. Il risarcimento, sotto forma di verità, in particolare se riconosciuta da chi ha commesso l'abuso, è un primo passo verso la loro guarigione. </a:t>
            </a:r>
            <a:r>
              <a:rPr lang="it-IT" sz="1800" b="1" smtClean="0"/>
              <a:t>La condanna di chi ha perpetrato l'abuso e il risarcimento conseguente nei riguardi della vittima, sono un'ulteriore compensazione al danno subito, sia in termini fisici che psicologici.</a:t>
            </a:r>
          </a:p>
          <a:p>
            <a:pPr eaLnBrk="1" hangingPunct="1"/>
            <a:endParaRPr lang="it-IT"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457200" y="274638"/>
            <a:ext cx="8229600" cy="922337"/>
          </a:xfrm>
        </p:spPr>
        <p:txBody>
          <a:bodyPr/>
          <a:lstStyle/>
          <a:p>
            <a:r>
              <a:rPr lang="it-IT" sz="2400" smtClean="0"/>
              <a:t>Danish Pedoph Associacion (D.P.A)</a:t>
            </a:r>
          </a:p>
        </p:txBody>
      </p:sp>
      <p:sp>
        <p:nvSpPr>
          <p:cNvPr id="25603" name="Rectangle 3"/>
          <p:cNvSpPr>
            <a:spLocks noGrp="1"/>
          </p:cNvSpPr>
          <p:nvPr>
            <p:ph type="body" idx="1"/>
          </p:nvPr>
        </p:nvSpPr>
        <p:spPr>
          <a:xfrm>
            <a:off x="457200" y="1125538"/>
            <a:ext cx="8229600" cy="5256212"/>
          </a:xfrm>
        </p:spPr>
        <p:txBody>
          <a:bodyPr/>
          <a:lstStyle/>
          <a:p>
            <a:pPr>
              <a:lnSpc>
                <a:spcPct val="90000"/>
              </a:lnSpc>
            </a:pPr>
            <a:r>
              <a:rPr lang="it-IT" sz="1600" smtClean="0"/>
              <a:t>Associazione che lotta per il riconoscimento dei diritti dei pedofili, ecco il decalogo che annuncia i paradigmi da essi sostenuti:</a:t>
            </a:r>
          </a:p>
          <a:p>
            <a:pPr>
              <a:lnSpc>
                <a:spcPct val="90000"/>
              </a:lnSpc>
            </a:pPr>
            <a:r>
              <a:rPr lang="it-IT" sz="1600" smtClean="0"/>
              <a:t>1) Spontaneità ed amicizia che si godono insieme;</a:t>
            </a:r>
          </a:p>
          <a:p>
            <a:pPr>
              <a:lnSpc>
                <a:spcPct val="90000"/>
              </a:lnSpc>
            </a:pPr>
            <a:r>
              <a:rPr lang="it-IT" sz="1600" smtClean="0"/>
              <a:t>2) Il bambino può tirarsi indietro quando vuole;</a:t>
            </a:r>
          </a:p>
          <a:p>
            <a:pPr>
              <a:lnSpc>
                <a:spcPct val="90000"/>
              </a:lnSpc>
            </a:pPr>
            <a:r>
              <a:rPr lang="it-IT" sz="1600" smtClean="0"/>
              <a:t>3) Interazione a livello personale e sessuale;</a:t>
            </a:r>
          </a:p>
          <a:p>
            <a:pPr>
              <a:lnSpc>
                <a:spcPct val="90000"/>
              </a:lnSpc>
            </a:pPr>
            <a:r>
              <a:rPr lang="it-IT" sz="1600" smtClean="0"/>
              <a:t>4) […] Il benessere di entrambe le parti viene comunicato in maniera verbale e non verbale nel corso “dell’amicizia”;</a:t>
            </a:r>
          </a:p>
          <a:p>
            <a:pPr>
              <a:lnSpc>
                <a:spcPct val="90000"/>
              </a:lnSpc>
            </a:pPr>
            <a:r>
              <a:rPr lang="it-IT" sz="1600" smtClean="0"/>
              <a:t>5) L’obiettivo è l’ottenimento del massimo senso di sicurezza;</a:t>
            </a:r>
          </a:p>
          <a:p>
            <a:pPr>
              <a:lnSpc>
                <a:spcPct val="90000"/>
              </a:lnSpc>
            </a:pPr>
            <a:r>
              <a:rPr lang="it-IT" sz="1600" smtClean="0"/>
              <a:t>6) […] Creare una relazione equa, che eventualmente continua e si sviluppa diventando amicizia;</a:t>
            </a:r>
          </a:p>
          <a:p>
            <a:pPr>
              <a:lnSpc>
                <a:spcPct val="90000"/>
              </a:lnSpc>
            </a:pPr>
            <a:r>
              <a:rPr lang="it-IT" sz="1600" smtClean="0"/>
              <a:t>7) […] Si provano interessi comuni anche in occasione di un unico incontro;</a:t>
            </a:r>
          </a:p>
          <a:p>
            <a:pPr>
              <a:lnSpc>
                <a:spcPct val="90000"/>
              </a:lnSpc>
            </a:pPr>
            <a:r>
              <a:rPr lang="it-IT" sz="1600" smtClean="0"/>
              <a:t>8) C’è posto per la cultura infantile/giovanile e per il contatto con gli altri;</a:t>
            </a:r>
          </a:p>
          <a:p>
            <a:pPr>
              <a:lnSpc>
                <a:spcPct val="90000"/>
              </a:lnSpc>
            </a:pPr>
            <a:r>
              <a:rPr lang="it-IT" sz="1600" smtClean="0"/>
              <a:t>9) C’è posto per esprimere i sentimenti. Il potere nella relazione è equilibrato; </a:t>
            </a:r>
          </a:p>
          <a:p>
            <a:pPr>
              <a:lnSpc>
                <a:spcPct val="90000"/>
              </a:lnSpc>
            </a:pPr>
            <a:r>
              <a:rPr lang="it-IT" sz="1600" smtClean="0"/>
              <a:t>10) L’adulto prova un reale interesse per i sentimenti del bambino – anche sessuali – desiderando un’interazione al livello del bambino stesso;</a:t>
            </a:r>
          </a:p>
          <a:p>
            <a:pPr>
              <a:lnSpc>
                <a:spcPct val="90000"/>
              </a:lnSpc>
            </a:pPr>
            <a:r>
              <a:rPr lang="it-IT" sz="1600" smtClean="0"/>
              <a:t>11) Il sentimento dominante del bambino è la gioia anche se può sentirsi insicuro a causa della moralità comune(1); </a:t>
            </a:r>
          </a:p>
          <a:p>
            <a:pPr>
              <a:lnSpc>
                <a:spcPct val="90000"/>
              </a:lnSpc>
              <a:buFont typeface="Arial" charset="0"/>
              <a:buNone/>
            </a:pPr>
            <a:r>
              <a:rPr lang="it-IT" sz="1600" smtClean="0"/>
              <a:t>Cfr S. Perfetti, </a:t>
            </a:r>
            <a:r>
              <a:rPr lang="it-IT" sz="1600" i="1" smtClean="0"/>
              <a:t>Formazione e comunicazione nell’era di internet. Riflessioni pedagogiche</a:t>
            </a:r>
            <a:r>
              <a:rPr lang="it-IT" sz="1600" smtClean="0"/>
              <a:t>, Anicia, Roma, 2007, pp.76-77.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olo 1"/>
          <p:cNvSpPr>
            <a:spLocks noGrp="1"/>
          </p:cNvSpPr>
          <p:nvPr>
            <p:ph type="title"/>
          </p:nvPr>
        </p:nvSpPr>
        <p:spPr>
          <a:xfrm>
            <a:off x="457200" y="274638"/>
            <a:ext cx="8229600" cy="1570037"/>
          </a:xfrm>
        </p:spPr>
        <p:txBody>
          <a:bodyPr/>
          <a:lstStyle/>
          <a:p>
            <a:pPr eaLnBrk="1" hangingPunct="1"/>
            <a:r>
              <a:rPr lang="it-IT" sz="2800" smtClean="0"/>
              <a:t>Il soggetto pedofilo deve avere almeno 16 anni e almeno 5 anni in più dei bambini che costituiscono, per lui o lei, l’oggetto sessuale preferenziale, o unico. </a:t>
            </a:r>
            <a:br>
              <a:rPr lang="it-IT" sz="2800" smtClean="0"/>
            </a:br>
            <a:endParaRPr lang="it-IT" sz="2800" smtClean="0"/>
          </a:p>
        </p:txBody>
      </p:sp>
      <p:sp>
        <p:nvSpPr>
          <p:cNvPr id="3" name="Segnaposto contenuto 2"/>
          <p:cNvSpPr>
            <a:spLocks noGrp="1"/>
          </p:cNvSpPr>
          <p:nvPr>
            <p:ph sz="half" idx="1"/>
          </p:nvPr>
        </p:nvSpPr>
        <p:spPr>
          <a:xfrm>
            <a:off x="457200" y="1773238"/>
            <a:ext cx="4186238" cy="4352925"/>
          </a:xfrm>
        </p:spPr>
        <p:txBody>
          <a:bodyPr rtlCol="0">
            <a:normAutofit fontScale="85000" lnSpcReduction="20000"/>
          </a:bodyPr>
          <a:lstStyle/>
          <a:p>
            <a:pPr eaLnBrk="1" fontAlgn="auto" hangingPunct="1">
              <a:spcAft>
                <a:spcPts val="0"/>
              </a:spcAft>
              <a:buFont typeface="Arial" pitchFamily="34" charset="0"/>
              <a:buChar char="•"/>
              <a:defRPr/>
            </a:pPr>
            <a:r>
              <a:rPr lang="it-IT" dirty="0" smtClean="0"/>
              <a:t>Il criterio psichiatrico del DSM-IV prevede diverse specificazioni secondo le quali la </a:t>
            </a:r>
            <a:r>
              <a:rPr lang="it-IT" b="1" dirty="0" smtClean="0"/>
              <a:t>pedofilia</a:t>
            </a:r>
            <a:r>
              <a:rPr lang="it-IT" dirty="0" smtClean="0"/>
              <a:t> può essere di:</a:t>
            </a:r>
            <a:br>
              <a:rPr lang="it-IT" dirty="0" smtClean="0"/>
            </a:br>
            <a:r>
              <a:rPr lang="it-IT" dirty="0" smtClean="0"/>
              <a:t> </a:t>
            </a:r>
            <a:r>
              <a:rPr lang="it-IT" b="1" dirty="0" smtClean="0">
                <a:solidFill>
                  <a:srgbClr val="FF0000"/>
                </a:solidFill>
              </a:rPr>
              <a:t>Tipo Esclusivo </a:t>
            </a:r>
            <a:r>
              <a:rPr lang="it-IT" dirty="0" smtClean="0"/>
              <a:t>(attrazione solo nei confronti di bambini/e) </a:t>
            </a:r>
          </a:p>
          <a:p>
            <a:pPr eaLnBrk="1" fontAlgn="auto" hangingPunct="1">
              <a:spcAft>
                <a:spcPts val="0"/>
              </a:spcAft>
              <a:buFont typeface="Arial" pitchFamily="34" charset="0"/>
              <a:buChar char="•"/>
              <a:defRPr/>
            </a:pPr>
            <a:r>
              <a:rPr lang="it-IT" b="1" dirty="0" smtClean="0">
                <a:solidFill>
                  <a:srgbClr val="FF0000"/>
                </a:solidFill>
              </a:rPr>
              <a:t>Tipo</a:t>
            </a:r>
            <a:r>
              <a:rPr lang="it-IT" dirty="0" smtClean="0">
                <a:solidFill>
                  <a:srgbClr val="FF0000"/>
                </a:solidFill>
              </a:rPr>
              <a:t> </a:t>
            </a:r>
            <a:r>
              <a:rPr lang="it-IT" b="1" dirty="0" smtClean="0">
                <a:solidFill>
                  <a:srgbClr val="FF0000"/>
                </a:solidFill>
              </a:rPr>
              <a:t>Non Esclusivo</a:t>
            </a:r>
            <a:r>
              <a:rPr lang="it-IT" b="1" dirty="0" smtClean="0"/>
              <a:t> </a:t>
            </a:r>
            <a:r>
              <a:rPr lang="it-IT" dirty="0" smtClean="0"/>
              <a:t>(attrazione anche per persone adulte) o</a:t>
            </a:r>
          </a:p>
          <a:p>
            <a:pPr eaLnBrk="1" fontAlgn="auto" hangingPunct="1">
              <a:spcAft>
                <a:spcPts val="0"/>
              </a:spcAft>
              <a:buFont typeface="Arial" pitchFamily="34" charset="0"/>
              <a:buChar char="•"/>
              <a:defRPr/>
            </a:pPr>
            <a:r>
              <a:rPr lang="it-IT" dirty="0" smtClean="0"/>
              <a:t> </a:t>
            </a:r>
            <a:r>
              <a:rPr lang="it-IT" b="1" dirty="0" smtClean="0">
                <a:solidFill>
                  <a:srgbClr val="FF0000"/>
                </a:solidFill>
              </a:rPr>
              <a:t>Tipo Differenziato </a:t>
            </a:r>
            <a:r>
              <a:rPr lang="it-IT" dirty="0" smtClean="0"/>
              <a:t>(attrazione solo per uno dei due sessi). </a:t>
            </a:r>
          </a:p>
          <a:p>
            <a:pPr eaLnBrk="1" fontAlgn="auto" hangingPunct="1">
              <a:spcAft>
                <a:spcPts val="0"/>
              </a:spcAft>
              <a:buFont typeface="Arial" pitchFamily="34" charset="0"/>
              <a:buChar char="•"/>
              <a:defRPr/>
            </a:pPr>
            <a:endParaRPr lang="it-IT" dirty="0"/>
          </a:p>
        </p:txBody>
      </p:sp>
      <p:pic>
        <p:nvPicPr>
          <p:cNvPr id="14339" name="Segnaposto contenuto 4"/>
          <p:cNvPicPr>
            <a:picLocks noGrp="1" noChangeAspect="1"/>
          </p:cNvPicPr>
          <p:nvPr>
            <p:ph sz="half" idx="2"/>
          </p:nvPr>
        </p:nvPicPr>
        <p:blipFill>
          <a:blip r:embed="rId2"/>
          <a:srcRect/>
          <a:stretch>
            <a:fillRect/>
          </a:stretch>
        </p:blipFill>
        <p:spPr>
          <a:xfrm>
            <a:off x="4743450" y="2349500"/>
            <a:ext cx="3838575" cy="367823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olo 1"/>
          <p:cNvSpPr>
            <a:spLocks noGrp="1"/>
          </p:cNvSpPr>
          <p:nvPr>
            <p:ph type="title"/>
          </p:nvPr>
        </p:nvSpPr>
        <p:spPr>
          <a:xfrm>
            <a:off x="395288" y="115888"/>
            <a:ext cx="8229600" cy="1584325"/>
          </a:xfrm>
        </p:spPr>
        <p:txBody>
          <a:bodyPr/>
          <a:lstStyle/>
          <a:p>
            <a:pPr eaLnBrk="1" hangingPunct="1"/>
            <a:r>
              <a:rPr lang="it-IT" sz="2400" b="1" smtClean="0"/>
              <a:t>L'abuso sessuale </a:t>
            </a:r>
            <a:r>
              <a:rPr lang="it-IT" sz="2000" smtClean="0"/>
              <a:t>è un atto sessuale compiuto dall'adulto nei confronti di un bambino (ma anche di un adolescente) che, a causa del grado di sviluppo fisico e mentale che gli è proprio, non è ancora in condizione di acconsentire con cognizione di causa e liberamente all'atto stesso. </a:t>
            </a:r>
          </a:p>
        </p:txBody>
      </p:sp>
      <p:sp>
        <p:nvSpPr>
          <p:cNvPr id="15362" name="Segnaposto contenuto 2"/>
          <p:cNvSpPr>
            <a:spLocks noGrp="1"/>
          </p:cNvSpPr>
          <p:nvPr>
            <p:ph sz="half" idx="1"/>
          </p:nvPr>
        </p:nvSpPr>
        <p:spPr>
          <a:xfrm>
            <a:off x="107950" y="1557338"/>
            <a:ext cx="4535488" cy="5184775"/>
          </a:xfrm>
        </p:spPr>
        <p:txBody>
          <a:bodyPr/>
          <a:lstStyle/>
          <a:p>
            <a:pPr eaLnBrk="1" hangingPunct="1"/>
            <a:r>
              <a:rPr lang="it-IT" sz="2000" smtClean="0"/>
              <a:t>Include uno spettro di attività che va dallo </a:t>
            </a:r>
            <a:r>
              <a:rPr lang="it-IT" sz="2000" b="1" smtClean="0"/>
              <a:t>stupro</a:t>
            </a:r>
            <a:r>
              <a:rPr lang="it-IT" sz="2000" smtClean="0"/>
              <a:t> all’abuso meno intrusivo. Nei casi di abuso l'adulto approfitta della grossa differenza nei rapporti di forza esistenti tra lui e il bambino per persuadere o costringere il bambino alla partecipazione: il punto centrale sta quindi nella costrizione alla segretezza che condanna il bambino al silenzio, ponendolo così nell'impossibilità di difendersi e di chiedere aiuto</a:t>
            </a:r>
          </a:p>
        </p:txBody>
      </p:sp>
      <p:pic>
        <p:nvPicPr>
          <p:cNvPr id="15363" name="Segnaposto contenuto 4"/>
          <p:cNvPicPr>
            <a:picLocks noGrp="1" noChangeAspect="1"/>
          </p:cNvPicPr>
          <p:nvPr>
            <p:ph sz="half" idx="2"/>
          </p:nvPr>
        </p:nvPicPr>
        <p:blipFill>
          <a:blip r:embed="rId2"/>
          <a:srcRect/>
          <a:stretch>
            <a:fillRect/>
          </a:stretch>
        </p:blipFill>
        <p:spPr>
          <a:xfrm>
            <a:off x="4762500" y="2719388"/>
            <a:ext cx="3810000" cy="2857500"/>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olo 1"/>
          <p:cNvSpPr>
            <a:spLocks noGrp="1"/>
          </p:cNvSpPr>
          <p:nvPr>
            <p:ph type="title"/>
          </p:nvPr>
        </p:nvSpPr>
        <p:spPr>
          <a:xfrm>
            <a:off x="457200" y="274638"/>
            <a:ext cx="8229600" cy="850900"/>
          </a:xfrm>
        </p:spPr>
        <p:txBody>
          <a:bodyPr/>
          <a:lstStyle/>
          <a:p>
            <a:pPr eaLnBrk="1" hangingPunct="1"/>
            <a:r>
              <a:rPr lang="it-IT" smtClean="0"/>
              <a:t>l'abuso sessuale su minori è:</a:t>
            </a:r>
          </a:p>
        </p:txBody>
      </p:sp>
      <p:sp>
        <p:nvSpPr>
          <p:cNvPr id="3" name="Segnaposto contenuto 2"/>
          <p:cNvSpPr>
            <a:spLocks noGrp="1"/>
          </p:cNvSpPr>
          <p:nvPr>
            <p:ph sz="half" idx="1"/>
          </p:nvPr>
        </p:nvSpPr>
        <p:spPr>
          <a:xfrm>
            <a:off x="457200" y="1600200"/>
            <a:ext cx="4038600" cy="4924425"/>
          </a:xfrm>
        </p:spPr>
        <p:txBody>
          <a:bodyPr rtlCol="0">
            <a:normAutofit fontScale="47500" lnSpcReduction="20000"/>
          </a:bodyPr>
          <a:lstStyle/>
          <a:p>
            <a:pPr marL="742950" indent="-742950" eaLnBrk="1" fontAlgn="auto" hangingPunct="1">
              <a:spcAft>
                <a:spcPts val="0"/>
              </a:spcAft>
              <a:buFont typeface="+mj-lt"/>
              <a:buAutoNum type="arabicPeriod"/>
              <a:defRPr/>
            </a:pPr>
            <a:r>
              <a:rPr lang="it-IT" sz="4400" i="1" dirty="0" smtClean="0"/>
              <a:t>il coinvolgimento di un bambino in relazioni sessuali da parte di un genitore </a:t>
            </a:r>
            <a:r>
              <a:rPr lang="it-IT" sz="4400" b="1" i="1" dirty="0" smtClean="0"/>
              <a:t>(incesto)</a:t>
            </a:r>
          </a:p>
          <a:p>
            <a:pPr marL="742950" indent="-742950" eaLnBrk="1" fontAlgn="auto" hangingPunct="1">
              <a:spcAft>
                <a:spcPts val="0"/>
              </a:spcAft>
              <a:buFont typeface="+mj-lt"/>
              <a:buAutoNum type="arabicPeriod"/>
              <a:defRPr/>
            </a:pPr>
            <a:r>
              <a:rPr lang="it-IT" sz="4400" b="1" i="1" dirty="0" smtClean="0"/>
              <a:t>lo sfruttamento </a:t>
            </a:r>
            <a:r>
              <a:rPr lang="it-IT" sz="4400" i="1" dirty="0" smtClean="0"/>
              <a:t>a scopo di gratificazione sessuale da parte di individui legati al bambino da parentela o conoscenza (ad es. membri della famiglia estesa)</a:t>
            </a:r>
          </a:p>
          <a:p>
            <a:pPr marL="742950" indent="-742950" eaLnBrk="1" fontAlgn="auto" hangingPunct="1">
              <a:spcAft>
                <a:spcPts val="0"/>
              </a:spcAft>
              <a:buFont typeface="+mj-lt"/>
              <a:buAutoNum type="arabicPeriod"/>
              <a:defRPr/>
            </a:pPr>
            <a:r>
              <a:rPr lang="it-IT" sz="4400" b="1" i="1" dirty="0" smtClean="0"/>
              <a:t>la violenza sessuale </a:t>
            </a:r>
            <a:r>
              <a:rPr lang="it-IT" sz="4400" i="1" dirty="0" smtClean="0"/>
              <a:t>da parte di individui estranei</a:t>
            </a:r>
          </a:p>
          <a:p>
            <a:pPr marL="742950" indent="-742950" eaLnBrk="1" fontAlgn="auto" hangingPunct="1">
              <a:spcAft>
                <a:spcPts val="0"/>
              </a:spcAft>
              <a:buFont typeface="+mj-lt"/>
              <a:buAutoNum type="arabicPeriod"/>
              <a:defRPr/>
            </a:pPr>
            <a:r>
              <a:rPr lang="it-IT" sz="4400" b="1" i="1" dirty="0" smtClean="0"/>
              <a:t>la prostituzione</a:t>
            </a:r>
          </a:p>
          <a:p>
            <a:pPr marL="742950" indent="-742950" eaLnBrk="1" fontAlgn="auto" hangingPunct="1">
              <a:spcAft>
                <a:spcPts val="0"/>
              </a:spcAft>
              <a:buFont typeface="+mj-lt"/>
              <a:buAutoNum type="arabicPeriod"/>
              <a:defRPr/>
            </a:pPr>
            <a:r>
              <a:rPr lang="it-IT" sz="4400" i="1" dirty="0" smtClean="0"/>
              <a:t>lo sfruttamento di minori nella </a:t>
            </a:r>
            <a:r>
              <a:rPr lang="it-IT" sz="4400" b="1" i="1" dirty="0" smtClean="0"/>
              <a:t>produzione di materiale pornografico</a:t>
            </a:r>
          </a:p>
          <a:p>
            <a:pPr eaLnBrk="1" fontAlgn="auto" hangingPunct="1">
              <a:spcAft>
                <a:spcPts val="0"/>
              </a:spcAft>
              <a:buFont typeface="Arial" pitchFamily="34" charset="0"/>
              <a:buChar char="•"/>
              <a:defRPr/>
            </a:pPr>
            <a:endParaRPr lang="it-IT" dirty="0"/>
          </a:p>
        </p:txBody>
      </p:sp>
      <p:sp>
        <p:nvSpPr>
          <p:cNvPr id="16387" name="Segnaposto contenuto 3"/>
          <p:cNvSpPr>
            <a:spLocks noGrp="1"/>
          </p:cNvSpPr>
          <p:nvPr>
            <p:ph sz="half" idx="2"/>
          </p:nvPr>
        </p:nvSpPr>
        <p:spPr>
          <a:xfrm>
            <a:off x="4356100" y="1125538"/>
            <a:ext cx="4679950" cy="5616575"/>
          </a:xfrm>
        </p:spPr>
        <p:txBody>
          <a:bodyPr/>
          <a:lstStyle/>
          <a:p>
            <a:pPr eaLnBrk="1" hangingPunct="1"/>
            <a:r>
              <a:rPr lang="it-IT" sz="1600" b="1" smtClean="0">
                <a:solidFill>
                  <a:srgbClr val="FF0000"/>
                </a:solidFill>
              </a:rPr>
              <a:t>Intrafamiliare:</a:t>
            </a:r>
            <a:r>
              <a:rPr lang="it-IT" sz="1600" smtClean="0"/>
              <a:t> attuato da membri del nucleo familiare, quali genitori (compresi quelli adottivi e affidatari) o da membri della famiglia allargata quali nonni, zii, cugini o amici stretti della famiglia</a:t>
            </a:r>
          </a:p>
          <a:p>
            <a:pPr eaLnBrk="1" hangingPunct="1"/>
            <a:r>
              <a:rPr lang="it-IT" sz="1600" b="1" smtClean="0">
                <a:solidFill>
                  <a:srgbClr val="FF0000"/>
                </a:solidFill>
              </a:rPr>
              <a:t>Extrafamiliare: </a:t>
            </a:r>
            <a:r>
              <a:rPr lang="it-IT" sz="1600" smtClean="0"/>
              <a:t>attuato da persone conosciute dal minore, quali vicini di casa, conoscenti, etc.</a:t>
            </a:r>
          </a:p>
          <a:p>
            <a:pPr eaLnBrk="1" hangingPunct="1"/>
            <a:r>
              <a:rPr lang="it-IT" sz="1600" b="1" smtClean="0">
                <a:solidFill>
                  <a:srgbClr val="FF0000"/>
                </a:solidFill>
              </a:rPr>
              <a:t>Istituzionale: </a:t>
            </a:r>
            <a:r>
              <a:rPr lang="it-IT" sz="1600" smtClean="0"/>
              <a:t>attuato da persone ai quali i minori vengono affidati per ragioni di cura, custodia, educazione, gestione del tempo libero all’interno di diverse istituzioni ed organizzazioni (insegnanti, medici, assistenti di comunita’, allenatori, etc.)</a:t>
            </a:r>
          </a:p>
          <a:p>
            <a:pPr eaLnBrk="1" hangingPunct="1"/>
            <a:r>
              <a:rPr lang="it-IT" sz="1600" b="1" smtClean="0">
                <a:solidFill>
                  <a:srgbClr val="FF0000"/>
                </a:solidFill>
              </a:rPr>
              <a:t>Di strada</a:t>
            </a:r>
            <a:r>
              <a:rPr lang="it-IT" sz="1600" smtClean="0"/>
              <a:t>: attuato da parte di persone sconosciute;</a:t>
            </a:r>
          </a:p>
          <a:p>
            <a:pPr eaLnBrk="1" hangingPunct="1"/>
            <a:r>
              <a:rPr lang="it-IT" sz="1600" b="1" smtClean="0">
                <a:solidFill>
                  <a:srgbClr val="FF0000"/>
                </a:solidFill>
              </a:rPr>
              <a:t>A fini di lucro: </a:t>
            </a:r>
            <a:r>
              <a:rPr lang="it-IT" sz="1600" smtClean="0"/>
              <a:t>commesso da parte di singoli o gruppi criminali organizzati, quali le organizzazioni per la produzione di materiale pornografico, per lo sfruttamento della prostituzione, agenzie per il turismo sessuale</a:t>
            </a:r>
          </a:p>
          <a:p>
            <a:pPr eaLnBrk="1" hangingPunct="1"/>
            <a:r>
              <a:rPr lang="it-IT" sz="1600" b="1" smtClean="0">
                <a:solidFill>
                  <a:srgbClr val="FF0000"/>
                </a:solidFill>
              </a:rPr>
              <a:t>Da parte di gruppi organizzati </a:t>
            </a:r>
            <a:r>
              <a:rPr lang="it-IT" sz="1600" smtClean="0"/>
              <a:t>(sette, gruppi di pedofili, etc.), esterni al nucleo familiare</a:t>
            </a:r>
          </a:p>
          <a:p>
            <a:pPr eaLnBrk="1" hangingPunct="1"/>
            <a:endParaRPr lang="it-IT" sz="16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p:txBody>
          <a:bodyPr/>
          <a:lstStyle/>
          <a:p>
            <a:pPr eaLnBrk="1" hangingPunct="1"/>
            <a:r>
              <a:rPr lang="it-IT" smtClean="0"/>
              <a:t>Il pedofilo</a:t>
            </a:r>
          </a:p>
        </p:txBody>
      </p:sp>
      <p:sp>
        <p:nvSpPr>
          <p:cNvPr id="17410" name="Segnaposto contenuto 2"/>
          <p:cNvSpPr>
            <a:spLocks noGrp="1"/>
          </p:cNvSpPr>
          <p:nvPr>
            <p:ph sz="half" idx="1"/>
          </p:nvPr>
        </p:nvSpPr>
        <p:spPr>
          <a:xfrm>
            <a:off x="457200" y="1196975"/>
            <a:ext cx="4038600" cy="5545138"/>
          </a:xfrm>
        </p:spPr>
        <p:txBody>
          <a:bodyPr/>
          <a:lstStyle/>
          <a:p>
            <a:pPr marL="0" indent="0" eaLnBrk="1" hangingPunct="1">
              <a:buFont typeface="Arial" charset="0"/>
              <a:buNone/>
            </a:pPr>
            <a:r>
              <a:rPr lang="it-IT" sz="2400" smtClean="0"/>
              <a:t> è tale poiché desidera raggiungere la soddisfazione sessuale e ritrovare la fiducia nelle proprie capacità sessuali attraverso il rapporto con i bambini. </a:t>
            </a:r>
            <a:endParaRPr lang="it-IT" sz="2400" u="sng" smtClean="0"/>
          </a:p>
          <a:p>
            <a:pPr marL="0" indent="0" eaLnBrk="1" hangingPunct="1">
              <a:buFont typeface="Arial" charset="0"/>
              <a:buNone/>
            </a:pPr>
            <a:r>
              <a:rPr lang="it-IT" sz="2400" u="sng" smtClean="0"/>
              <a:t>Non si sente ‘malato’, </a:t>
            </a:r>
            <a:r>
              <a:rPr lang="it-IT" sz="2400" smtClean="0"/>
              <a:t>tanto che difficilmente si rivolge ad uno psicologo per essere curato, ma sostiene di voler educare il bambino, di procurargli piacere e/o che la vittima è sessualmente provocante (cosa ripetuta anche nella pedopornografia).</a:t>
            </a:r>
          </a:p>
        </p:txBody>
      </p:sp>
      <p:sp>
        <p:nvSpPr>
          <p:cNvPr id="4" name="Segnaposto contenuto 3"/>
          <p:cNvSpPr>
            <a:spLocks noGrp="1"/>
          </p:cNvSpPr>
          <p:nvPr>
            <p:ph sz="half" idx="2"/>
          </p:nvPr>
        </p:nvSpPr>
        <p:spPr/>
        <p:txBody>
          <a:bodyPr rtlCol="0">
            <a:normAutofit fontScale="70000" lnSpcReduction="20000"/>
          </a:bodyPr>
          <a:lstStyle/>
          <a:p>
            <a:pPr marL="0" indent="0" eaLnBrk="1" fontAlgn="auto" hangingPunct="1">
              <a:spcAft>
                <a:spcPts val="0"/>
              </a:spcAft>
              <a:buFont typeface="Arial" pitchFamily="34" charset="0"/>
              <a:buNone/>
              <a:defRPr/>
            </a:pPr>
            <a:r>
              <a:rPr lang="it-IT" dirty="0" smtClean="0"/>
              <a:t>L’approccio psicodinamico sottolinea alcune caratteristiche del soggetto pedofilo o comunque perverso:</a:t>
            </a:r>
            <a:br>
              <a:rPr lang="it-IT" dirty="0" smtClean="0"/>
            </a:br>
            <a:endParaRPr lang="it-IT" dirty="0" smtClean="0"/>
          </a:p>
          <a:p>
            <a:pPr marL="0" indent="0" eaLnBrk="1" fontAlgn="auto" hangingPunct="1">
              <a:spcAft>
                <a:spcPts val="0"/>
              </a:spcAft>
              <a:buFont typeface="Arial" pitchFamily="34" charset="0"/>
              <a:buNone/>
              <a:defRPr/>
            </a:pPr>
            <a:r>
              <a:rPr lang="it-IT" dirty="0" smtClean="0"/>
              <a:t>•	</a:t>
            </a:r>
            <a:r>
              <a:rPr lang="it-IT" b="1" dirty="0" smtClean="0">
                <a:solidFill>
                  <a:srgbClr val="FF0000"/>
                </a:solidFill>
              </a:rPr>
              <a:t>l’immaturità affettiva</a:t>
            </a:r>
            <a:r>
              <a:rPr lang="it-IT" dirty="0" smtClean="0"/>
              <a:t>, contraddistinta da impulsi sessuali definiti dall'urgenza e da un tipo di affettività egocentrica e non adattiva</a:t>
            </a:r>
            <a:br>
              <a:rPr lang="it-IT" dirty="0" smtClean="0"/>
            </a:br>
            <a:endParaRPr lang="it-IT" dirty="0" smtClean="0"/>
          </a:p>
          <a:p>
            <a:pPr marL="0" indent="0" eaLnBrk="1" fontAlgn="auto" hangingPunct="1">
              <a:spcAft>
                <a:spcPts val="0"/>
              </a:spcAft>
              <a:buFont typeface="Arial" pitchFamily="34" charset="0"/>
              <a:buNone/>
              <a:defRPr/>
            </a:pPr>
            <a:r>
              <a:rPr lang="it-IT" dirty="0" smtClean="0"/>
              <a:t>•	</a:t>
            </a:r>
            <a:r>
              <a:rPr lang="it-IT" b="1" dirty="0" smtClean="0">
                <a:solidFill>
                  <a:srgbClr val="FF0000"/>
                </a:solidFill>
              </a:rPr>
              <a:t>l’identificazione deficitaria: </a:t>
            </a:r>
            <a:r>
              <a:rPr lang="it-IT" dirty="0" smtClean="0"/>
              <a:t>il processo di identificazione non appare acquisito o è deficitario e insoddisfacente rispetto alla realtà</a:t>
            </a:r>
            <a:br>
              <a:rPr lang="it-IT" dirty="0" smtClean="0"/>
            </a:br>
            <a:endParaRPr lang="it-IT" dirty="0" smtClean="0"/>
          </a:p>
          <a:p>
            <a:pPr marL="0" indent="0" eaLnBrk="1" fontAlgn="auto" hangingPunct="1">
              <a:spcAft>
                <a:spcPts val="0"/>
              </a:spcAft>
              <a:buFont typeface="Arial" pitchFamily="34" charset="0"/>
              <a:buNone/>
              <a:defRPr/>
            </a:pPr>
            <a:r>
              <a:rPr lang="it-IT" dirty="0" smtClean="0"/>
              <a:t>•	</a:t>
            </a:r>
            <a:r>
              <a:rPr lang="it-IT" b="1" dirty="0" smtClean="0">
                <a:solidFill>
                  <a:srgbClr val="FF0000"/>
                </a:solidFill>
              </a:rPr>
              <a:t>relazioni interpersonali instabili e inadeguate</a:t>
            </a:r>
          </a:p>
          <a:p>
            <a:pPr eaLnBrk="1" fontAlgn="auto" hangingPunct="1">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olo 1"/>
          <p:cNvSpPr>
            <a:spLocks noGrp="1"/>
          </p:cNvSpPr>
          <p:nvPr>
            <p:ph type="title"/>
          </p:nvPr>
        </p:nvSpPr>
        <p:spPr/>
        <p:txBody>
          <a:bodyPr/>
          <a:lstStyle/>
          <a:p>
            <a:pPr eaLnBrk="1" hangingPunct="1"/>
            <a:r>
              <a:rPr lang="it-IT" sz="2800" smtClean="0"/>
              <a:t>Variabili sessuali e non sessuali convergono nel configurare l'eziologia complessa dei comportamenti pedofili</a:t>
            </a:r>
          </a:p>
        </p:txBody>
      </p:sp>
      <p:sp>
        <p:nvSpPr>
          <p:cNvPr id="3" name="Segnaposto contenuto 2"/>
          <p:cNvSpPr>
            <a:spLocks noGrp="1"/>
          </p:cNvSpPr>
          <p:nvPr>
            <p:ph sz="half" idx="1"/>
          </p:nvPr>
        </p:nvSpPr>
        <p:spPr>
          <a:xfrm>
            <a:off x="457200" y="1600200"/>
            <a:ext cx="4038600" cy="5068888"/>
          </a:xfrm>
        </p:spPr>
        <p:txBody>
          <a:bodyPr rtlCol="0">
            <a:normAutofit fontScale="77500" lnSpcReduction="20000"/>
          </a:bodyPr>
          <a:lstStyle/>
          <a:p>
            <a:pPr eaLnBrk="1" fontAlgn="auto" hangingPunct="1">
              <a:spcAft>
                <a:spcPts val="0"/>
              </a:spcAft>
              <a:buFont typeface="Arial" pitchFamily="34" charset="0"/>
              <a:buChar char="•"/>
              <a:defRPr/>
            </a:pPr>
            <a:r>
              <a:rPr lang="it-IT" u="sng" dirty="0" smtClean="0"/>
              <a:t>La pratica clinica riferisce che la storia del pedofilo è sovente segnata da sofferenze</a:t>
            </a:r>
            <a:r>
              <a:rPr lang="it-IT" dirty="0" smtClean="0"/>
              <a:t>, rimosse e negate, derivanti da violenze sessuali e maltrattamenti subiti durante l'infanzia, e, in ogni caso, </a:t>
            </a:r>
            <a:r>
              <a:rPr lang="it-IT" b="1" dirty="0" smtClean="0">
                <a:solidFill>
                  <a:srgbClr val="FF0000"/>
                </a:solidFill>
              </a:rPr>
              <a:t>da circostanze traumatiche</a:t>
            </a:r>
            <a:r>
              <a:rPr lang="it-IT" dirty="0" smtClean="0"/>
              <a:t> di umiliazione, avvertite con profondi sentimenti di odio.</a:t>
            </a:r>
          </a:p>
          <a:p>
            <a:pPr eaLnBrk="1" fontAlgn="auto" hangingPunct="1">
              <a:spcAft>
                <a:spcPts val="0"/>
              </a:spcAft>
              <a:buFont typeface="Arial" pitchFamily="34" charset="0"/>
              <a:buChar char="•"/>
              <a:defRPr/>
            </a:pPr>
            <a:r>
              <a:rPr lang="it-IT" dirty="0" smtClean="0"/>
              <a:t> Il desiderio di vendetta trasforma la perversione in una condotta che permette al pedofilo di rinnovare l'antico </a:t>
            </a:r>
            <a:r>
              <a:rPr lang="it-IT" b="1" dirty="0" smtClean="0">
                <a:solidFill>
                  <a:srgbClr val="FF0000"/>
                </a:solidFill>
              </a:rPr>
              <a:t>trauma infantile</a:t>
            </a:r>
            <a:r>
              <a:rPr lang="it-IT" dirty="0" smtClean="0"/>
              <a:t>, assumendo però il ruolo del persecutore.</a:t>
            </a:r>
            <a:endParaRPr lang="it-IT" dirty="0"/>
          </a:p>
        </p:txBody>
      </p:sp>
      <p:sp>
        <p:nvSpPr>
          <p:cNvPr id="4" name="Segnaposto contenuto 3"/>
          <p:cNvSpPr>
            <a:spLocks noGrp="1"/>
          </p:cNvSpPr>
          <p:nvPr>
            <p:ph sz="half" idx="2"/>
          </p:nvPr>
        </p:nvSpPr>
        <p:spPr/>
        <p:txBody>
          <a:bodyPr rtlCol="0">
            <a:normAutofit fontScale="77500" lnSpcReduction="20000"/>
          </a:bodyPr>
          <a:lstStyle/>
          <a:p>
            <a:pPr eaLnBrk="1" fontAlgn="auto" hangingPunct="1">
              <a:spcAft>
                <a:spcPts val="0"/>
              </a:spcAft>
              <a:buFont typeface="Arial" pitchFamily="34" charset="0"/>
              <a:buChar char="•"/>
              <a:defRPr/>
            </a:pPr>
            <a:r>
              <a:rPr lang="it-IT" dirty="0" smtClean="0"/>
              <a:t>Anche quando nella pedofilia non c’è violenza, l’oggetto sessuale viene comunque </a:t>
            </a:r>
            <a:r>
              <a:rPr lang="it-IT" b="1" dirty="0" smtClean="0">
                <a:solidFill>
                  <a:srgbClr val="FF0000"/>
                </a:solidFill>
              </a:rPr>
              <a:t>«</a:t>
            </a:r>
            <a:r>
              <a:rPr lang="it-IT" b="1" dirty="0" err="1" smtClean="0">
                <a:solidFill>
                  <a:srgbClr val="FF0000"/>
                </a:solidFill>
              </a:rPr>
              <a:t>deumanizzato</a:t>
            </a:r>
            <a:r>
              <a:rPr lang="it-IT" b="1" dirty="0" smtClean="0">
                <a:solidFill>
                  <a:srgbClr val="FF0000"/>
                </a:solidFill>
              </a:rPr>
              <a:t>» </a:t>
            </a:r>
            <a:r>
              <a:rPr lang="it-IT" dirty="0" smtClean="0"/>
              <a:t/>
            </a:r>
            <a:br>
              <a:rPr lang="it-IT" dirty="0" smtClean="0"/>
            </a:br>
            <a:r>
              <a:rPr lang="it-IT" dirty="0" smtClean="0"/>
              <a:t/>
            </a:r>
            <a:br>
              <a:rPr lang="it-IT" dirty="0" smtClean="0"/>
            </a:br>
            <a:r>
              <a:rPr lang="it-IT" dirty="0" smtClean="0"/>
              <a:t> diventando attraente ed eccitante non tanto per quello che è ma </a:t>
            </a:r>
            <a:r>
              <a:rPr lang="it-IT" u="sng" dirty="0" smtClean="0"/>
              <a:t>per quello che rappresenta</a:t>
            </a:r>
            <a:r>
              <a:rPr lang="it-IT" dirty="0" smtClean="0"/>
              <a:t>, ossia un oggetto tramite cui prendersi una rivincita rispetto al trauma subito nell’infanzia.</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a:xfrm>
            <a:off x="457200" y="274638"/>
            <a:ext cx="8229600" cy="1354137"/>
          </a:xfrm>
        </p:spPr>
        <p:txBody>
          <a:bodyPr/>
          <a:lstStyle/>
          <a:p>
            <a:pPr algn="l" eaLnBrk="1" hangingPunct="1"/>
            <a:r>
              <a:rPr lang="it-IT" sz="1800" smtClean="0"/>
              <a:t>Non se ne parla molto spesso ma </a:t>
            </a:r>
            <a:r>
              <a:rPr lang="it-IT" sz="1800" b="1" smtClean="0">
                <a:solidFill>
                  <a:srgbClr val="FF0000"/>
                </a:solidFill>
              </a:rPr>
              <a:t>il fenomeno della pedofilia al femminile esiste </a:t>
            </a:r>
            <a:r>
              <a:rPr lang="it-IT" sz="1800" smtClean="0"/>
              <a:t>e, contrariamente a quanto si pensa, complice la mancanza d’informazione, </a:t>
            </a:r>
            <a:r>
              <a:rPr lang="it-IT" sz="1800" b="1" u="sng" smtClean="0"/>
              <a:t>la parafilia colpisce anche le donne</a:t>
            </a:r>
            <a:r>
              <a:rPr lang="it-IT" sz="1800" smtClean="0"/>
              <a:t>, contraddicendo il tradizionale giudizio clinico che ha sempre sostenuto la  rarità delle perversioni nelle donne</a:t>
            </a:r>
          </a:p>
        </p:txBody>
      </p:sp>
      <p:sp>
        <p:nvSpPr>
          <p:cNvPr id="3" name="Segnaposto contenuto 2"/>
          <p:cNvSpPr>
            <a:spLocks noGrp="1"/>
          </p:cNvSpPr>
          <p:nvPr>
            <p:ph sz="half" idx="1"/>
          </p:nvPr>
        </p:nvSpPr>
        <p:spPr>
          <a:xfrm>
            <a:off x="457200" y="1844675"/>
            <a:ext cx="4038600" cy="4281488"/>
          </a:xfrm>
        </p:spPr>
        <p:txBody>
          <a:bodyPr rtlCol="0">
            <a:normAutofit fontScale="92500" lnSpcReduction="20000"/>
          </a:bodyPr>
          <a:lstStyle/>
          <a:p>
            <a:pPr marL="0" indent="0" eaLnBrk="1" fontAlgn="auto" hangingPunct="1">
              <a:spcAft>
                <a:spcPts val="0"/>
              </a:spcAft>
              <a:buFont typeface="Arial" pitchFamily="34" charset="0"/>
              <a:buNone/>
              <a:defRPr/>
            </a:pPr>
            <a:r>
              <a:rPr lang="it-IT" dirty="0" smtClean="0"/>
              <a:t>Le cause scatenanti per la pedofilia femminile possono essere:</a:t>
            </a:r>
            <a:br>
              <a:rPr lang="it-IT" dirty="0" smtClean="0"/>
            </a:br>
            <a:r>
              <a:rPr lang="it-IT" dirty="0" smtClean="0"/>
              <a:t> </a:t>
            </a:r>
            <a:r>
              <a:rPr lang="it-IT" b="1" dirty="0" smtClean="0"/>
              <a:t>la separazione, l'abbandono o la perdita.</a:t>
            </a:r>
            <a:br>
              <a:rPr lang="it-IT" b="1" dirty="0" smtClean="0"/>
            </a:br>
            <a:r>
              <a:rPr lang="it-IT" dirty="0"/>
              <a:t>A</a:t>
            </a:r>
            <a:r>
              <a:rPr lang="it-IT" dirty="0" smtClean="0"/>
              <a:t>lcune donne hanno subito abusi da bambine e l'esasperazione nell'attività sessuale pedofila </a:t>
            </a:r>
            <a:r>
              <a:rPr lang="it-IT" dirty="0" err="1" smtClean="0"/>
              <a:t>e'</a:t>
            </a:r>
            <a:r>
              <a:rPr lang="it-IT" dirty="0" smtClean="0"/>
              <a:t> riconducibile al tentativo di vendetta sugli uomini, per fare riemergere la propria femminilità</a:t>
            </a:r>
            <a:endParaRPr lang="it-IT" dirty="0"/>
          </a:p>
        </p:txBody>
      </p:sp>
      <p:pic>
        <p:nvPicPr>
          <p:cNvPr id="19459" name="Segnaposto contenuto 4"/>
          <p:cNvPicPr>
            <a:picLocks noGrp="1" noChangeAspect="1"/>
          </p:cNvPicPr>
          <p:nvPr>
            <p:ph sz="half" idx="2"/>
          </p:nvPr>
        </p:nvPicPr>
        <p:blipFill>
          <a:blip r:embed="rId2"/>
          <a:srcRect/>
          <a:stretch>
            <a:fillRect/>
          </a:stretch>
        </p:blipFill>
        <p:spPr>
          <a:xfrm>
            <a:off x="4648200" y="2506663"/>
            <a:ext cx="4038600" cy="302895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olo 1"/>
          <p:cNvSpPr>
            <a:spLocks noGrp="1"/>
          </p:cNvSpPr>
          <p:nvPr>
            <p:ph type="title"/>
          </p:nvPr>
        </p:nvSpPr>
        <p:spPr/>
        <p:txBody>
          <a:bodyPr/>
          <a:lstStyle/>
          <a:p>
            <a:pPr eaLnBrk="1" hangingPunct="1"/>
            <a:r>
              <a:rPr lang="it-IT" sz="3200" smtClean="0"/>
              <a:t>Per indicare gli abusi che avvengono all'interno dalla famiglia, si adotta il termine "incesto"</a:t>
            </a:r>
          </a:p>
        </p:txBody>
      </p:sp>
      <p:sp>
        <p:nvSpPr>
          <p:cNvPr id="20482" name="Segnaposto contenuto 2"/>
          <p:cNvSpPr>
            <a:spLocks noGrp="1"/>
          </p:cNvSpPr>
          <p:nvPr>
            <p:ph sz="half" idx="1"/>
          </p:nvPr>
        </p:nvSpPr>
        <p:spPr>
          <a:xfrm>
            <a:off x="457200" y="1484313"/>
            <a:ext cx="4038600" cy="5184775"/>
          </a:xfrm>
        </p:spPr>
        <p:txBody>
          <a:bodyPr/>
          <a:lstStyle/>
          <a:p>
            <a:pPr marL="0" indent="0" algn="ctr" eaLnBrk="1" hangingPunct="1">
              <a:buFont typeface="Arial" charset="0"/>
              <a:buNone/>
            </a:pPr>
            <a:r>
              <a:rPr lang="it-IT" sz="3600" smtClean="0"/>
              <a:t>Viene considerato </a:t>
            </a:r>
            <a:r>
              <a:rPr lang="it-IT" sz="3600" b="1" i="1" u="sng" smtClean="0"/>
              <a:t>incesto</a:t>
            </a:r>
            <a:r>
              <a:rPr lang="it-IT" sz="3600" smtClean="0"/>
              <a:t> qualunque tipo di relazione sessuale tra un bambino ed un adulto che svolge nei suoi confronti una funzione parentale </a:t>
            </a:r>
          </a:p>
        </p:txBody>
      </p:sp>
      <p:sp>
        <p:nvSpPr>
          <p:cNvPr id="4" name="Segnaposto contenuto 3"/>
          <p:cNvSpPr>
            <a:spLocks noGrp="1"/>
          </p:cNvSpPr>
          <p:nvPr>
            <p:ph sz="half" idx="2"/>
          </p:nvPr>
        </p:nvSpPr>
        <p:spPr>
          <a:xfrm>
            <a:off x="4648200" y="1600200"/>
            <a:ext cx="4038600" cy="4781550"/>
          </a:xfrm>
        </p:spPr>
        <p:txBody>
          <a:bodyPr rtlCol="0">
            <a:normAutofit fontScale="77500" lnSpcReduction="20000"/>
          </a:bodyPr>
          <a:lstStyle/>
          <a:p>
            <a:pPr eaLnBrk="1" fontAlgn="auto" hangingPunct="1">
              <a:spcAft>
                <a:spcPts val="0"/>
              </a:spcAft>
              <a:buFont typeface="Arial" pitchFamily="34" charset="0"/>
              <a:buChar char="•"/>
              <a:defRPr/>
            </a:pPr>
            <a:r>
              <a:rPr lang="it-IT" b="1" dirty="0" smtClean="0"/>
              <a:t>L'incesto tra padre e figlia </a:t>
            </a:r>
            <a:r>
              <a:rPr lang="it-IT" dirty="0" smtClean="0"/>
              <a:t>si inserisce all'interno di una dinamica affettiva così particolare e complessa che certamente lo differenzia da qualsiasi altra forma di abuso compiuta da un adulto ai danni di un minore. </a:t>
            </a:r>
          </a:p>
          <a:p>
            <a:pPr eaLnBrk="1" fontAlgn="auto" hangingPunct="1">
              <a:spcAft>
                <a:spcPts val="0"/>
              </a:spcAft>
              <a:buFont typeface="Arial" pitchFamily="34" charset="0"/>
              <a:buChar char="•"/>
              <a:defRPr/>
            </a:pPr>
            <a:r>
              <a:rPr lang="it-IT" dirty="0" smtClean="0"/>
              <a:t>Infatti, mentre </a:t>
            </a:r>
            <a:r>
              <a:rPr lang="it-IT" u="sng" dirty="0" smtClean="0"/>
              <a:t>in qualsiasi altra forma di violenza sessuale la vittima</a:t>
            </a:r>
            <a:r>
              <a:rPr lang="it-IT" dirty="0" smtClean="0"/>
              <a:t>, di qualsiasi età essa sia, </a:t>
            </a:r>
            <a:r>
              <a:rPr lang="it-IT" u="sng" dirty="0" smtClean="0"/>
              <a:t>ha la possibilità di riconoscere nell'abusante la figura del colpevole,</a:t>
            </a:r>
            <a:r>
              <a:rPr lang="it-IT" dirty="0" smtClean="0"/>
              <a:t> </a:t>
            </a:r>
            <a:r>
              <a:rPr lang="it-IT" u="sng" dirty="0" smtClean="0"/>
              <a:t>l'incesto priva chi lo subisce della libertà di difendersi e di odiare.</a:t>
            </a:r>
            <a:endParaRPr lang="it-IT"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4"/>
          <p:cNvSpPr>
            <a:spLocks noGrp="1"/>
          </p:cNvSpPr>
          <p:nvPr>
            <p:ph type="title"/>
          </p:nvPr>
        </p:nvSpPr>
        <p:spPr>
          <a:xfrm>
            <a:off x="457200" y="115888"/>
            <a:ext cx="8229600" cy="1584325"/>
          </a:xfrm>
        </p:spPr>
        <p:txBody>
          <a:bodyPr/>
          <a:lstStyle/>
          <a:p>
            <a:pPr eaLnBrk="1" hangingPunct="1"/>
            <a:r>
              <a:rPr lang="it-IT" sz="2400" smtClean="0"/>
              <a:t>Oltre alle reazioni immediate l'abuso determina nei minori </a:t>
            </a:r>
            <a:r>
              <a:rPr lang="it-IT" sz="2400" b="1" smtClean="0">
                <a:solidFill>
                  <a:srgbClr val="FF0000"/>
                </a:solidFill>
              </a:rPr>
              <a:t>effetti a lungo termine</a:t>
            </a:r>
            <a:r>
              <a:rPr lang="it-IT" sz="2400" smtClean="0"/>
              <a:t>, tanto che questo tipo di violenza è stato definito "una bomba ad orologeria psicologica", infatti, anche a distanza di anni le vittime presentano:</a:t>
            </a:r>
          </a:p>
        </p:txBody>
      </p:sp>
      <p:sp>
        <p:nvSpPr>
          <p:cNvPr id="6" name="Segnaposto contenuto 5"/>
          <p:cNvSpPr>
            <a:spLocks noGrp="1"/>
          </p:cNvSpPr>
          <p:nvPr>
            <p:ph idx="1"/>
          </p:nvPr>
        </p:nvSpPr>
        <p:spPr>
          <a:xfrm>
            <a:off x="457200" y="2060575"/>
            <a:ext cx="8229600" cy="4464050"/>
          </a:xfrm>
        </p:spPr>
        <p:txBody>
          <a:bodyPr rtlCol="0">
            <a:normAutofit fontScale="77500" lnSpcReduction="20000"/>
          </a:bodyPr>
          <a:lstStyle/>
          <a:p>
            <a:pPr marL="0" indent="0" eaLnBrk="1" fontAlgn="auto" hangingPunct="1">
              <a:spcAft>
                <a:spcPts val="0"/>
              </a:spcAft>
              <a:buFont typeface="Arial" pitchFamily="34" charset="0"/>
              <a:buNone/>
              <a:defRPr/>
            </a:pPr>
            <a:r>
              <a:rPr lang="it-IT" dirty="0" smtClean="0"/>
              <a:t>•	stati ansiosi</a:t>
            </a:r>
          </a:p>
          <a:p>
            <a:pPr marL="0" indent="0" eaLnBrk="1" fontAlgn="auto" hangingPunct="1">
              <a:spcAft>
                <a:spcPts val="0"/>
              </a:spcAft>
              <a:buFont typeface="Arial" pitchFamily="34" charset="0"/>
              <a:buNone/>
              <a:defRPr/>
            </a:pPr>
            <a:r>
              <a:rPr lang="it-IT" dirty="0" smtClean="0"/>
              <a:t>•	depressione</a:t>
            </a:r>
          </a:p>
          <a:p>
            <a:pPr marL="0" indent="0" eaLnBrk="1" fontAlgn="auto" hangingPunct="1">
              <a:spcAft>
                <a:spcPts val="0"/>
              </a:spcAft>
              <a:buFont typeface="Arial" pitchFamily="34" charset="0"/>
              <a:buNone/>
              <a:defRPr/>
            </a:pPr>
            <a:r>
              <a:rPr lang="it-IT" dirty="0" smtClean="0"/>
              <a:t>•	insicurezza</a:t>
            </a:r>
          </a:p>
          <a:p>
            <a:pPr marL="0" indent="0" eaLnBrk="1" fontAlgn="auto" hangingPunct="1">
              <a:spcAft>
                <a:spcPts val="0"/>
              </a:spcAft>
              <a:buFont typeface="Arial" pitchFamily="34" charset="0"/>
              <a:buNone/>
              <a:defRPr/>
            </a:pPr>
            <a:r>
              <a:rPr lang="it-IT" dirty="0" smtClean="0"/>
              <a:t>•	aumento dell'aggressività</a:t>
            </a:r>
          </a:p>
          <a:p>
            <a:pPr marL="0" indent="0" eaLnBrk="1" fontAlgn="auto" hangingPunct="1">
              <a:spcAft>
                <a:spcPts val="0"/>
              </a:spcAft>
              <a:buFont typeface="Arial" pitchFamily="34" charset="0"/>
              <a:buNone/>
              <a:defRPr/>
            </a:pPr>
            <a:r>
              <a:rPr lang="it-IT" dirty="0" smtClean="0"/>
              <a:t>•	difficoltà scolastiche e nei rapporti interpersonali</a:t>
            </a:r>
          </a:p>
          <a:p>
            <a:pPr marL="0" indent="0" eaLnBrk="1" fontAlgn="auto" hangingPunct="1">
              <a:spcAft>
                <a:spcPts val="0"/>
              </a:spcAft>
              <a:buFont typeface="Arial" pitchFamily="34" charset="0"/>
              <a:buNone/>
              <a:defRPr/>
            </a:pPr>
            <a:r>
              <a:rPr lang="it-IT" dirty="0" smtClean="0"/>
              <a:t>•	complessi di colpa</a:t>
            </a:r>
          </a:p>
          <a:p>
            <a:pPr marL="0" indent="0" eaLnBrk="1" fontAlgn="auto" hangingPunct="1">
              <a:spcAft>
                <a:spcPts val="0"/>
              </a:spcAft>
              <a:buFont typeface="Arial" pitchFamily="34" charset="0"/>
              <a:buNone/>
              <a:defRPr/>
            </a:pPr>
            <a:r>
              <a:rPr lang="it-IT" dirty="0" smtClean="0"/>
              <a:t>•	problemi sessuali</a:t>
            </a:r>
          </a:p>
          <a:p>
            <a:pPr marL="0" indent="0" eaLnBrk="1" fontAlgn="auto" hangingPunct="1">
              <a:spcAft>
                <a:spcPts val="0"/>
              </a:spcAft>
              <a:buFont typeface="Arial" pitchFamily="34" charset="0"/>
              <a:buNone/>
              <a:defRPr/>
            </a:pPr>
            <a:r>
              <a:rPr lang="it-IT" dirty="0" smtClean="0"/>
              <a:t>•	disturbi dell'alimentazione</a:t>
            </a:r>
          </a:p>
          <a:p>
            <a:pPr marL="0" indent="0" eaLnBrk="1" fontAlgn="auto" hangingPunct="1">
              <a:spcAft>
                <a:spcPts val="0"/>
              </a:spcAft>
              <a:buFont typeface="Arial" pitchFamily="34" charset="0"/>
              <a:buNone/>
              <a:defRPr/>
            </a:pPr>
            <a:r>
              <a:rPr lang="it-IT" dirty="0" smtClean="0"/>
              <a:t>•	fuga dal sociale</a:t>
            </a:r>
          </a:p>
          <a:p>
            <a:pPr marL="0" indent="0" eaLnBrk="1" fontAlgn="auto" hangingPunct="1">
              <a:spcAft>
                <a:spcPts val="0"/>
              </a:spcAft>
              <a:buFont typeface="Arial" pitchFamily="34" charset="0"/>
              <a:buNone/>
              <a:defRPr/>
            </a:pPr>
            <a:r>
              <a:rPr lang="it-IT" dirty="0" smtClean="0"/>
              <a:t>•	abuso di droghe o alcool</a:t>
            </a:r>
          </a:p>
          <a:p>
            <a:pPr marL="0" indent="0" eaLnBrk="1" fontAlgn="auto" hangingPunct="1">
              <a:spcAft>
                <a:spcPts val="0"/>
              </a:spcAft>
              <a:buFont typeface="Arial" pitchFamily="34" charset="0"/>
              <a:buNone/>
              <a:defRPr/>
            </a:pPr>
            <a:r>
              <a:rPr lang="it-IT" dirty="0" smtClean="0"/>
              <a:t>•	tentativi di suicidio</a:t>
            </a:r>
          </a:p>
          <a:p>
            <a:pPr eaLnBrk="1" fontAlgn="auto" hangingPunct="1">
              <a:spcAft>
                <a:spcPts val="0"/>
              </a:spcAft>
              <a:buFont typeface="Arial" pitchFamily="34" charset="0"/>
              <a:buChar char="•"/>
              <a:defRPr/>
            </a:pP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1579</Words>
  <Application>Microsoft Office PowerPoint</Application>
  <PresentationFormat>On-screen Show (4:3)</PresentationFormat>
  <Paragraphs>71</Paragraphs>
  <Slides>13</Slides>
  <Notes>0</Notes>
  <HiddenSlides>0</HiddenSlides>
  <MMClips>0</MMClips>
  <ScaleCrop>false</ScaleCrop>
  <HeadingPairs>
    <vt:vector size="6" baseType="variant">
      <vt:variant>
        <vt:lpstr>Caratteri utilizzati</vt:lpstr>
      </vt:variant>
      <vt:variant>
        <vt:i4>2</vt:i4>
      </vt:variant>
      <vt:variant>
        <vt:lpstr>Modello struttura</vt:lpstr>
      </vt:variant>
      <vt:variant>
        <vt:i4>1</vt:i4>
      </vt:variant>
      <vt:variant>
        <vt:lpstr>Titoli diapositive</vt:lpstr>
      </vt:variant>
      <vt:variant>
        <vt:i4>13</vt:i4>
      </vt:variant>
    </vt:vector>
  </HeadingPairs>
  <TitlesOfParts>
    <vt:vector size="16" baseType="lpstr">
      <vt:lpstr>Arial</vt:lpstr>
      <vt:lpstr>Calibri</vt:lpstr>
      <vt:lpstr>Tema di Office</vt:lpstr>
      <vt:lpstr>Pedofilia: Nel “DSM” (Manuale Diagnostico e Statistico dei Disturbi Mentali) ossia il testo di riferimento per psicologi e psichiatri in cui sono classificate, indicate e spiegare tutte le malattie mentali, la pedofilia rientra nella categoria dei disturbi sessuali e dell’identità di genere, in particolare nel paragrafo delle Parafilie ed indica l’attività sessuale con bambini prepuberi, generalmente di 13 anni o più piccoli. </vt:lpstr>
      <vt:lpstr>Il soggetto pedofilo deve avere almeno 16 anni e almeno 5 anni in più dei bambini che costituiscono, per lui o lei, l’oggetto sessuale preferenziale, o unico.  </vt:lpstr>
      <vt:lpstr>L'abuso sessuale è un atto sessuale compiuto dall'adulto nei confronti di un bambino (ma anche di un adolescente) che, a causa del grado di sviluppo fisico e mentale che gli è proprio, non è ancora in condizione di acconsentire con cognizione di causa e liberamente all'atto stesso. </vt:lpstr>
      <vt:lpstr>l'abuso sessuale su minori è:</vt:lpstr>
      <vt:lpstr>Il pedofilo</vt:lpstr>
      <vt:lpstr>Variabili sessuali e non sessuali convergono nel configurare l'eziologia complessa dei comportamenti pedofili</vt:lpstr>
      <vt:lpstr>Non se ne parla molto spesso ma il fenomeno della pedofilia al femminile esiste e, contrariamente a quanto si pensa, complice la mancanza d’informazione, la parafilia colpisce anche le donne, contraddicendo il tradizionale giudizio clinico che ha sempre sostenuto la  rarità delle perversioni nelle donne</vt:lpstr>
      <vt:lpstr>Per indicare gli abusi che avvengono all'interno dalla famiglia, si adotta il termine "incesto"</vt:lpstr>
      <vt:lpstr>Oltre alle reazioni immediate l'abuso determina nei minori effetti a lungo termine, tanto che questo tipo di violenza è stato definito "una bomba ad orologeria psicologica", infatti, anche a distanza di anni le vittime presentano:</vt:lpstr>
      <vt:lpstr>Quando parliamo di internet e pedofilia parliamo di cyberpedofilia</vt:lpstr>
      <vt:lpstr>La pedopornografia può descriversi come la rappresentazione, attraverso filmati e foto che vengono fatti e prodotti per essere distribuiti e venduti, di atteggiamenti sessuali tra adulti e soggetti in età pre-puberale</vt:lpstr>
      <vt:lpstr>Le vittime di abusi </vt:lpstr>
      <vt:lpstr>Danish Pedoph Associacion (D.P.A)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Pedofilia: Nel “DSM” (Manuale Diagnostico e Statistico dei Disturbi Mentali) ossia il testo di riferimento per psicologi e psichiatri in cui sono classificate, indicate e spiegare tutte le malattie mentali, la pedofilia rientra nella categoria dei disturbi sessuali e dell’identità di genere, in particolare nel paragrafo delle Parafilie ed indica l’attività sessuale con bambini prepuberi, generalmente di 13 anni o più piccoli.</dc:title>
  <dc:creator>Windows7Lab</dc:creator>
  <cp:lastModifiedBy>davide</cp:lastModifiedBy>
  <cp:revision>14</cp:revision>
  <dcterms:created xsi:type="dcterms:W3CDTF">2013-05-08T14:49:52Z</dcterms:created>
  <dcterms:modified xsi:type="dcterms:W3CDTF">2013-05-14T08:47:32Z</dcterms:modified>
</cp:coreProperties>
</file>